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4" r:id="rId3"/>
    <p:sldId id="269" r:id="rId4"/>
    <p:sldId id="270" r:id="rId5"/>
    <p:sldId id="258" r:id="rId6"/>
    <p:sldId id="259" r:id="rId7"/>
    <p:sldId id="260" r:id="rId8"/>
    <p:sldId id="265" r:id="rId9"/>
    <p:sldId id="268" r:id="rId10"/>
    <p:sldId id="276" r:id="rId11"/>
    <p:sldId id="261" r:id="rId12"/>
    <p:sldId id="262" r:id="rId13"/>
    <p:sldId id="266" r:id="rId14"/>
    <p:sldId id="272" r:id="rId15"/>
    <p:sldId id="273" r:id="rId16"/>
    <p:sldId id="274"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7" d="100"/>
          <a:sy n="67" d="100"/>
        </p:scale>
        <p:origin x="240"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0078FBB-9A51-4079-954C-E5C1CD0C8CF1}"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1680460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078FBB-9A51-4079-954C-E5C1CD0C8CF1}"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4674935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078FBB-9A51-4079-954C-E5C1CD0C8CF1}"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132682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0078FBB-9A51-4079-954C-E5C1CD0C8CF1}"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1458131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0078FBB-9A51-4079-954C-E5C1CD0C8CF1}" type="datetimeFigureOut">
              <a:rPr lang="en-GB" smtClean="0"/>
              <a:t>22/06/2015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20573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0078FBB-9A51-4079-954C-E5C1CD0C8CF1}"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21979731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0078FBB-9A51-4079-954C-E5C1CD0C8CF1}" type="datetimeFigureOut">
              <a:rPr lang="en-GB" smtClean="0"/>
              <a:t>22/06/2015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1724899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0078FBB-9A51-4079-954C-E5C1CD0C8CF1}" type="datetimeFigureOut">
              <a:rPr lang="en-GB" smtClean="0"/>
              <a:t>22/06/2015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1683993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078FBB-9A51-4079-954C-E5C1CD0C8CF1}" type="datetimeFigureOut">
              <a:rPr lang="en-GB" smtClean="0"/>
              <a:t>22/06/2015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3261942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78FBB-9A51-4079-954C-E5C1CD0C8CF1}"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31241825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0078FBB-9A51-4079-954C-E5C1CD0C8CF1}" type="datetimeFigureOut">
              <a:rPr lang="en-GB" smtClean="0"/>
              <a:t>22/06/2015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CA04411-35C8-4154-A212-44559D6D87BE}" type="slidenum">
              <a:rPr lang="en-GB" smtClean="0"/>
              <a:t>‹#›</a:t>
            </a:fld>
            <a:endParaRPr lang="en-GB"/>
          </a:p>
        </p:txBody>
      </p:sp>
    </p:spTree>
    <p:extLst>
      <p:ext uri="{BB962C8B-B14F-4D97-AF65-F5344CB8AC3E}">
        <p14:creationId xmlns:p14="http://schemas.microsoft.com/office/powerpoint/2010/main" val="19948484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0078FBB-9A51-4079-954C-E5C1CD0C8CF1}" type="datetimeFigureOut">
              <a:rPr lang="en-GB" smtClean="0"/>
              <a:t>22/06/2015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A04411-35C8-4154-A212-44559D6D87BE}" type="slidenum">
              <a:rPr lang="en-GB" smtClean="0"/>
              <a:t>‹#›</a:t>
            </a:fld>
            <a:endParaRPr lang="en-GB"/>
          </a:p>
        </p:txBody>
      </p:sp>
    </p:spTree>
    <p:extLst>
      <p:ext uri="{BB962C8B-B14F-4D97-AF65-F5344CB8AC3E}">
        <p14:creationId xmlns:p14="http://schemas.microsoft.com/office/powerpoint/2010/main" val="38977160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86962" y="0"/>
            <a:ext cx="8496944" cy="1754326"/>
          </a:xfrm>
          <a:prstGeom prst="rect">
            <a:avLst/>
          </a:prstGeom>
          <a:solidFill>
            <a:schemeClr val="accent1"/>
          </a:solidFill>
        </p:spPr>
        <p:txBody>
          <a:bodyPr wrap="square" rtlCol="0">
            <a:spAutoFit/>
          </a:bodyPr>
          <a:lstStyle/>
          <a:p>
            <a:r>
              <a:rPr lang="en-GB" sz="3600" dirty="0" smtClean="0">
                <a:latin typeface="Comic Sans MS" panose="030F0702030302020204" pitchFamily="66" charset="0"/>
              </a:rPr>
              <a:t>What are the different strategies used to try and prevent or manage flooding?</a:t>
            </a:r>
            <a:endParaRPr lang="en-GB" sz="3600" dirty="0">
              <a:latin typeface="Comic Sans MS" panose="030F0702030302020204" pitchFamily="66" charset="0"/>
            </a:endParaRPr>
          </a:p>
        </p:txBody>
      </p:sp>
      <p:pic>
        <p:nvPicPr>
          <p:cNvPr id="1026" name="Picture 2" descr="https://encrypted-tbn1.gstatic.com/images?q=tbn:ANd9GcQaCjxMoEMUUXy6x2SmzOGnE69JEAcvMGN_ZBr9g1xTuOCXmDLt8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6962" y="1754326"/>
            <a:ext cx="8496944" cy="345638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6962" y="5445224"/>
            <a:ext cx="8649534" cy="1015663"/>
          </a:xfrm>
          <a:prstGeom prst="rect">
            <a:avLst/>
          </a:prstGeom>
          <a:noFill/>
        </p:spPr>
        <p:txBody>
          <a:bodyPr wrap="square" rtlCol="0">
            <a:spAutoFit/>
          </a:bodyPr>
          <a:lstStyle/>
          <a:p>
            <a:r>
              <a:rPr lang="en-GB" sz="2000" dirty="0" smtClean="0">
                <a:latin typeface="Comic Sans MS" panose="030F0702030302020204" pitchFamily="66" charset="0"/>
              </a:rPr>
              <a:t>L/O</a:t>
            </a:r>
          </a:p>
          <a:p>
            <a:r>
              <a:rPr lang="en-GB" sz="2000" dirty="0" smtClean="0">
                <a:latin typeface="Comic Sans MS" panose="030F0702030302020204" pitchFamily="66" charset="0"/>
              </a:rPr>
              <a:t>To be able to explain the advantages and disadvantages of the different methods used to prevent or manage floods.</a:t>
            </a:r>
            <a:endParaRPr lang="en-GB" sz="2000" dirty="0">
              <a:latin typeface="Comic Sans MS" panose="030F0702030302020204" pitchFamily="66" charset="0"/>
            </a:endParaRPr>
          </a:p>
        </p:txBody>
      </p:sp>
    </p:spTree>
    <p:extLst>
      <p:ext uri="{BB962C8B-B14F-4D97-AF65-F5344CB8AC3E}">
        <p14:creationId xmlns:p14="http://schemas.microsoft.com/office/powerpoint/2010/main" val="23552216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695" y="0"/>
            <a:ext cx="9249392" cy="6858000"/>
          </a:xfrm>
          <a:prstGeom prst="rect">
            <a:avLst/>
          </a:prstGeom>
        </p:spPr>
      </p:pic>
      <p:sp>
        <p:nvSpPr>
          <p:cNvPr id="3" name="Title 1"/>
          <p:cNvSpPr txBox="1">
            <a:spLocks/>
          </p:cNvSpPr>
          <p:nvPr/>
        </p:nvSpPr>
        <p:spPr>
          <a:xfrm>
            <a:off x="5724128" y="5733256"/>
            <a:ext cx="3117032"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5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noProof="0" dirty="0" smtClean="0"/>
              <a:t>Floodplain Restoration</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
        <p:nvSpPr>
          <p:cNvPr id="4" name="TextBox 3"/>
          <p:cNvSpPr txBox="1"/>
          <p:nvPr/>
        </p:nvSpPr>
        <p:spPr>
          <a:xfrm>
            <a:off x="3851920" y="5085184"/>
            <a:ext cx="50405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i="1" dirty="0" smtClean="0"/>
              <a:t>Describe the photo &amp; explain how it works</a:t>
            </a:r>
            <a:endParaRPr lang="en-GB" b="1" i="1" dirty="0"/>
          </a:p>
        </p:txBody>
      </p:sp>
    </p:spTree>
    <p:extLst>
      <p:ext uri="{BB962C8B-B14F-4D97-AF65-F5344CB8AC3E}">
        <p14:creationId xmlns:p14="http://schemas.microsoft.com/office/powerpoint/2010/main" val="1091975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1506" name="Picture 2" descr="http://3.bp.blogspot.com/_1p20WdeXKKs/TQvhbt_O4HI/AAAAAAAAKV8/FyKlnqjfKtk/s1600/HudsonRiverPCBDredging1.jpg"/>
          <p:cNvPicPr>
            <a:picLocks noChangeAspect="1" noChangeArrowheads="1"/>
          </p:cNvPicPr>
          <p:nvPr/>
        </p:nvPicPr>
        <p:blipFill>
          <a:blip r:embed="rId2" cstate="print"/>
          <a:srcRect/>
          <a:stretch>
            <a:fillRect/>
          </a:stretch>
        </p:blipFill>
        <p:spPr bwMode="auto">
          <a:xfrm>
            <a:off x="0" y="0"/>
            <a:ext cx="9124296" cy="7029400"/>
          </a:xfrm>
          <a:prstGeom prst="rect">
            <a:avLst/>
          </a:prstGeom>
          <a:noFill/>
        </p:spPr>
      </p:pic>
      <p:sp>
        <p:nvSpPr>
          <p:cNvPr id="6" name="Title 1"/>
          <p:cNvSpPr txBox="1">
            <a:spLocks/>
          </p:cNvSpPr>
          <p:nvPr/>
        </p:nvSpPr>
        <p:spPr>
          <a:xfrm>
            <a:off x="5724128" y="5733256"/>
            <a:ext cx="3117032"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dirty="0" smtClean="0"/>
              <a:t>Dredging</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
        <p:nvSpPr>
          <p:cNvPr id="7" name="TextBox 6"/>
          <p:cNvSpPr txBox="1"/>
          <p:nvPr/>
        </p:nvSpPr>
        <p:spPr>
          <a:xfrm>
            <a:off x="3851920" y="5085184"/>
            <a:ext cx="50405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i="1" dirty="0" smtClean="0"/>
              <a:t>Describe the photo &amp; explain how it works</a:t>
            </a:r>
            <a:endParaRPr lang="en-GB" b="1" i="1" dirty="0"/>
          </a:p>
        </p:txBody>
      </p:sp>
    </p:spTree>
    <p:extLst>
      <p:ext uri="{BB962C8B-B14F-4D97-AF65-F5344CB8AC3E}">
        <p14:creationId xmlns:p14="http://schemas.microsoft.com/office/powerpoint/2010/main" val="30557722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22530" name="Picture 2" descr="http://farm4.staticflickr.com/3039/2833012533_75c7157995_z.jpg?zz=1"/>
          <p:cNvPicPr>
            <a:picLocks noChangeAspect="1" noChangeArrowheads="1"/>
          </p:cNvPicPr>
          <p:nvPr/>
        </p:nvPicPr>
        <p:blipFill>
          <a:blip r:embed="rId2" cstate="print"/>
          <a:srcRect/>
          <a:stretch>
            <a:fillRect/>
          </a:stretch>
        </p:blipFill>
        <p:spPr bwMode="auto">
          <a:xfrm>
            <a:off x="0" y="0"/>
            <a:ext cx="9159634" cy="6858000"/>
          </a:xfrm>
          <a:prstGeom prst="rect">
            <a:avLst/>
          </a:prstGeom>
          <a:noFill/>
        </p:spPr>
      </p:pic>
      <p:sp>
        <p:nvSpPr>
          <p:cNvPr id="6" name="Title 1"/>
          <p:cNvSpPr txBox="1">
            <a:spLocks/>
          </p:cNvSpPr>
          <p:nvPr/>
        </p:nvSpPr>
        <p:spPr>
          <a:xfrm>
            <a:off x="5724128" y="5733256"/>
            <a:ext cx="3117032"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noProof="0" dirty="0" smtClean="0"/>
              <a:t>Flood Walls</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
        <p:nvSpPr>
          <p:cNvPr id="7" name="TextBox 6"/>
          <p:cNvSpPr txBox="1"/>
          <p:nvPr/>
        </p:nvSpPr>
        <p:spPr>
          <a:xfrm>
            <a:off x="3851920" y="5085184"/>
            <a:ext cx="50405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i="1" dirty="0" smtClean="0"/>
              <a:t>Describe the photo &amp; explain how it works</a:t>
            </a:r>
            <a:endParaRPr lang="en-GB" b="1" i="1" dirty="0"/>
          </a:p>
        </p:txBody>
      </p:sp>
    </p:spTree>
    <p:extLst>
      <p:ext uri="{BB962C8B-B14F-4D97-AF65-F5344CB8AC3E}">
        <p14:creationId xmlns:p14="http://schemas.microsoft.com/office/powerpoint/2010/main" val="5058441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50" name="Picture 2" descr="http://www.gdf.gov.cn/english/images/general2pic2big.JPG"/>
          <p:cNvPicPr>
            <a:picLocks noChangeAspect="1" noChangeArrowheads="1"/>
          </p:cNvPicPr>
          <p:nvPr/>
        </p:nvPicPr>
        <p:blipFill>
          <a:blip r:embed="rId2" cstate="print"/>
          <a:srcRect/>
          <a:stretch>
            <a:fillRect/>
          </a:stretch>
        </p:blipFill>
        <p:spPr bwMode="auto">
          <a:xfrm>
            <a:off x="0" y="0"/>
            <a:ext cx="9206657" cy="6858000"/>
          </a:xfrm>
          <a:prstGeom prst="rect">
            <a:avLst/>
          </a:prstGeom>
          <a:noFill/>
        </p:spPr>
      </p:pic>
      <p:sp>
        <p:nvSpPr>
          <p:cNvPr id="6" name="Title 1"/>
          <p:cNvSpPr txBox="1">
            <a:spLocks/>
          </p:cNvSpPr>
          <p:nvPr/>
        </p:nvSpPr>
        <p:spPr>
          <a:xfrm>
            <a:off x="5724128" y="5733256"/>
            <a:ext cx="3117032"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dirty="0" err="1" smtClean="0"/>
              <a:t>Afforestation</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58159325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427191"/>
            <a:ext cx="7272808" cy="6647974"/>
          </a:xfrm>
          <a:prstGeom prst="rect">
            <a:avLst/>
          </a:prstGeom>
          <a:noFill/>
        </p:spPr>
        <p:txBody>
          <a:bodyPr wrap="square" rtlCol="0">
            <a:spAutoFit/>
          </a:bodyPr>
          <a:lstStyle/>
          <a:p>
            <a:r>
              <a:rPr lang="en-GB" sz="2400" dirty="0" smtClean="0">
                <a:latin typeface="Comic Sans MS" panose="030F0702030302020204" pitchFamily="66" charset="0"/>
              </a:rPr>
              <a:t>Advantages and disadvantages of different types of flood defences.</a:t>
            </a:r>
          </a:p>
          <a:p>
            <a:endParaRPr lang="en-GB" sz="2400" dirty="0">
              <a:latin typeface="Comic Sans MS" panose="030F0702030302020204" pitchFamily="66" charset="0"/>
            </a:endParaRPr>
          </a:p>
          <a:p>
            <a:r>
              <a:rPr lang="en-GB" sz="2400" b="1" u="sng" dirty="0" smtClean="0">
                <a:latin typeface="Comic Sans MS" panose="030F0702030302020204" pitchFamily="66" charset="0"/>
              </a:rPr>
              <a:t>Dam- </a:t>
            </a:r>
            <a:r>
              <a:rPr lang="en-GB" sz="2400" dirty="0" smtClean="0">
                <a:latin typeface="Comic Sans MS" panose="030F0702030302020204" pitchFamily="66" charset="0"/>
              </a:rPr>
              <a:t>Advantages-</a:t>
            </a:r>
          </a:p>
          <a:p>
            <a:pPr marL="342900" indent="-342900">
              <a:buFont typeface="Arial" panose="020B0604020202020204" pitchFamily="34" charset="0"/>
              <a:buChar char="•"/>
            </a:pPr>
            <a:r>
              <a:rPr lang="en-GB" sz="2400" dirty="0" smtClean="0">
                <a:latin typeface="Comic Sans MS" panose="030F0702030302020204" pitchFamily="66" charset="0"/>
              </a:rPr>
              <a:t> </a:t>
            </a:r>
            <a:r>
              <a:rPr lang="en-GB" dirty="0" smtClean="0">
                <a:latin typeface="Comic Sans MS" panose="030F0702030302020204" pitchFamily="66" charset="0"/>
              </a:rPr>
              <a:t>Most effective form of flood defence.</a:t>
            </a:r>
          </a:p>
          <a:p>
            <a:pPr marL="342900" indent="-342900">
              <a:buFont typeface="Arial" panose="020B0604020202020204" pitchFamily="34" charset="0"/>
              <a:buChar char="•"/>
            </a:pPr>
            <a:r>
              <a:rPr lang="en-GB" dirty="0" smtClean="0">
                <a:latin typeface="Comic Sans MS" panose="030F0702030302020204" pitchFamily="66" charset="0"/>
              </a:rPr>
              <a:t>Can be used to make HEP.</a:t>
            </a:r>
          </a:p>
          <a:p>
            <a:pPr marL="342900" indent="-342900">
              <a:buFont typeface="Arial" panose="020B0604020202020204" pitchFamily="34" charset="0"/>
              <a:buChar char="•"/>
            </a:pPr>
            <a:r>
              <a:rPr lang="en-GB" dirty="0" smtClean="0">
                <a:latin typeface="Comic Sans MS" panose="030F0702030302020204" pitchFamily="66" charset="0"/>
              </a:rPr>
              <a:t>Attracts tourists.</a:t>
            </a:r>
          </a:p>
          <a:p>
            <a:r>
              <a:rPr lang="en-GB" sz="2400" dirty="0" smtClean="0">
                <a:latin typeface="Comic Sans MS" panose="030F0702030302020204" pitchFamily="66" charset="0"/>
              </a:rPr>
              <a:t>Disadvantages-</a:t>
            </a:r>
          </a:p>
          <a:p>
            <a:pPr marL="342900" indent="-342900">
              <a:buFont typeface="Arial" panose="020B0604020202020204" pitchFamily="34" charset="0"/>
              <a:buChar char="•"/>
            </a:pPr>
            <a:r>
              <a:rPr lang="en-GB" dirty="0" smtClean="0">
                <a:latin typeface="Comic Sans MS" panose="030F0702030302020204" pitchFamily="66" charset="0"/>
              </a:rPr>
              <a:t>Area behind dam gets flooded settlements lost.</a:t>
            </a:r>
          </a:p>
          <a:p>
            <a:pPr marL="342900" indent="-342900">
              <a:buFont typeface="Arial" panose="020B0604020202020204" pitchFamily="34" charset="0"/>
              <a:buChar char="•"/>
            </a:pPr>
            <a:r>
              <a:rPr lang="en-GB" dirty="0" smtClean="0">
                <a:latin typeface="Comic Sans MS" panose="030F0702030302020204" pitchFamily="66" charset="0"/>
              </a:rPr>
              <a:t>Sediment builds up behind dam causing pollution.</a:t>
            </a:r>
          </a:p>
          <a:p>
            <a:pPr marL="342900" indent="-342900">
              <a:buFont typeface="Arial" panose="020B0604020202020204" pitchFamily="34" charset="0"/>
              <a:buChar char="•"/>
            </a:pPr>
            <a:r>
              <a:rPr lang="en-GB" dirty="0" smtClean="0">
                <a:latin typeface="Comic Sans MS" panose="030F0702030302020204" pitchFamily="66" charset="0"/>
              </a:rPr>
              <a:t>Is enormously expensive to build.</a:t>
            </a:r>
          </a:p>
          <a:p>
            <a:pPr marL="342900" indent="-342900">
              <a:buFont typeface="Arial" panose="020B0604020202020204" pitchFamily="34" charset="0"/>
              <a:buChar char="•"/>
            </a:pPr>
            <a:endParaRPr lang="en-GB" dirty="0">
              <a:latin typeface="Comic Sans MS" panose="030F0702030302020204" pitchFamily="66" charset="0"/>
            </a:endParaRPr>
          </a:p>
          <a:p>
            <a:r>
              <a:rPr lang="en-GB" sz="2400" b="1" u="sng" dirty="0" smtClean="0">
                <a:latin typeface="Comic Sans MS" panose="030F0702030302020204" pitchFamily="66" charset="0"/>
              </a:rPr>
              <a:t>Levees- </a:t>
            </a:r>
            <a:r>
              <a:rPr lang="en-GB" sz="2400" dirty="0" smtClean="0">
                <a:latin typeface="Comic Sans MS" panose="030F0702030302020204" pitchFamily="66" charset="0"/>
              </a:rPr>
              <a:t>Advantages</a:t>
            </a:r>
          </a:p>
          <a:p>
            <a:pPr marL="342900" indent="-342900">
              <a:buFont typeface="Arial" panose="020B0604020202020204" pitchFamily="34" charset="0"/>
              <a:buChar char="•"/>
            </a:pPr>
            <a:r>
              <a:rPr lang="en-GB" dirty="0" smtClean="0">
                <a:latin typeface="Comic Sans MS" panose="030F0702030302020204" pitchFamily="66" charset="0"/>
              </a:rPr>
              <a:t>Look natural, blend in with their surroundings.</a:t>
            </a:r>
          </a:p>
          <a:p>
            <a:pPr marL="342900" indent="-342900">
              <a:buFont typeface="Arial" panose="020B0604020202020204" pitchFamily="34" charset="0"/>
              <a:buChar char="•"/>
            </a:pPr>
            <a:r>
              <a:rPr lang="en-GB" dirty="0" smtClean="0">
                <a:latin typeface="Comic Sans MS" panose="030F0702030302020204" pitchFamily="66" charset="0"/>
              </a:rPr>
              <a:t>Not as expensive as dams.</a:t>
            </a:r>
          </a:p>
          <a:p>
            <a:r>
              <a:rPr lang="en-GB" sz="2400" dirty="0" smtClean="0">
                <a:latin typeface="Comic Sans MS" panose="030F0702030302020204" pitchFamily="66" charset="0"/>
              </a:rPr>
              <a:t>Disadvantages-</a:t>
            </a:r>
          </a:p>
          <a:p>
            <a:pPr marL="285750" indent="-285750">
              <a:buFont typeface="Arial" panose="020B0604020202020204" pitchFamily="34" charset="0"/>
              <a:buChar char="•"/>
            </a:pPr>
            <a:r>
              <a:rPr lang="en-GB" dirty="0" smtClean="0">
                <a:latin typeface="Comic Sans MS" panose="030F0702030302020204" pitchFamily="66" charset="0"/>
              </a:rPr>
              <a:t>Easily breached at times of heavy flooding</a:t>
            </a:r>
            <a:endParaRPr lang="en-GB" dirty="0">
              <a:latin typeface="Comic Sans MS" panose="030F0702030302020204" pitchFamily="66" charset="0"/>
            </a:endParaRPr>
          </a:p>
          <a:p>
            <a:pPr marL="342900" indent="-342900">
              <a:buFont typeface="Arial" panose="020B0604020202020204" pitchFamily="34" charset="0"/>
              <a:buChar char="•"/>
            </a:pPr>
            <a:endParaRPr lang="en-GB" dirty="0" smtClean="0">
              <a:latin typeface="Comic Sans MS" panose="030F0702030302020204" pitchFamily="66" charset="0"/>
            </a:endParaRPr>
          </a:p>
          <a:p>
            <a:endParaRPr lang="en-GB" sz="2400" dirty="0">
              <a:latin typeface="Comic Sans MS" panose="030F0702030302020204" pitchFamily="66" charset="0"/>
            </a:endParaRPr>
          </a:p>
          <a:p>
            <a:endParaRPr lang="en-GB" sz="2400" dirty="0">
              <a:latin typeface="Comic Sans MS" panose="030F0702030302020204" pitchFamily="66" charset="0"/>
            </a:endParaRPr>
          </a:p>
        </p:txBody>
      </p:sp>
    </p:spTree>
    <p:extLst>
      <p:ext uri="{BB962C8B-B14F-4D97-AF65-F5344CB8AC3E}">
        <p14:creationId xmlns:p14="http://schemas.microsoft.com/office/powerpoint/2010/main" val="36770809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8892480" cy="5724644"/>
          </a:xfrm>
          <a:prstGeom prst="rect">
            <a:avLst/>
          </a:prstGeom>
          <a:noFill/>
        </p:spPr>
        <p:txBody>
          <a:bodyPr wrap="square" rtlCol="0">
            <a:spAutoFit/>
          </a:bodyPr>
          <a:lstStyle/>
          <a:p>
            <a:r>
              <a:rPr lang="en-GB" sz="2400" b="1" u="sng" dirty="0" smtClean="0">
                <a:latin typeface="Comic Sans MS" panose="030F0702030302020204" pitchFamily="66" charset="0"/>
              </a:rPr>
              <a:t>Flood wall- </a:t>
            </a:r>
            <a:r>
              <a:rPr lang="en-GB" sz="2400" dirty="0" smtClean="0">
                <a:latin typeface="Comic Sans MS" panose="030F0702030302020204" pitchFamily="66" charset="0"/>
              </a:rPr>
              <a:t>Advantages</a:t>
            </a:r>
          </a:p>
          <a:p>
            <a:pPr marL="285750" indent="-285750">
              <a:buFont typeface="Arial" panose="020B0604020202020204" pitchFamily="34" charset="0"/>
              <a:buChar char="•"/>
            </a:pPr>
            <a:r>
              <a:rPr lang="en-GB" dirty="0" smtClean="0">
                <a:latin typeface="Comic Sans MS" panose="030F0702030302020204" pitchFamily="66" charset="0"/>
              </a:rPr>
              <a:t>Good at protecting properties where the walls have been built.</a:t>
            </a:r>
          </a:p>
          <a:p>
            <a:pPr marL="285750" indent="-285750">
              <a:buFont typeface="Arial" panose="020B0604020202020204" pitchFamily="34" charset="0"/>
              <a:buChar char="•"/>
            </a:pPr>
            <a:r>
              <a:rPr lang="en-GB" dirty="0" smtClean="0">
                <a:latin typeface="Comic Sans MS" panose="030F0702030302020204" pitchFamily="66" charset="0"/>
              </a:rPr>
              <a:t>Not too intrusive. Do not really spoil the environment.</a:t>
            </a:r>
          </a:p>
          <a:p>
            <a:r>
              <a:rPr lang="en-GB" sz="2400" dirty="0" smtClean="0">
                <a:latin typeface="Comic Sans MS" panose="030F0702030302020204" pitchFamily="66" charset="0"/>
              </a:rPr>
              <a:t>Disadvantages</a:t>
            </a:r>
          </a:p>
          <a:p>
            <a:pPr marL="285750" indent="-285750">
              <a:buFont typeface="Arial" panose="020B0604020202020204" pitchFamily="34" charset="0"/>
              <a:buChar char="•"/>
            </a:pPr>
            <a:r>
              <a:rPr lang="en-GB" dirty="0" smtClean="0">
                <a:latin typeface="Comic Sans MS" panose="030F0702030302020204" pitchFamily="66" charset="0"/>
              </a:rPr>
              <a:t>They are localised. They only protect buildings along short stretches of the river.</a:t>
            </a:r>
          </a:p>
          <a:p>
            <a:pPr marL="285750" indent="-285750">
              <a:buFont typeface="Arial" panose="020B0604020202020204" pitchFamily="34" charset="0"/>
              <a:buChar char="•"/>
            </a:pPr>
            <a:r>
              <a:rPr lang="en-GB" dirty="0" smtClean="0">
                <a:latin typeface="Comic Sans MS" panose="030F0702030302020204" pitchFamily="66" charset="0"/>
              </a:rPr>
              <a:t>During heavy floods water will circumnavigate the walls and flooding will occur naturally.</a:t>
            </a:r>
          </a:p>
          <a:p>
            <a:pPr marL="285750" indent="-285750">
              <a:buFont typeface="Arial" panose="020B0604020202020204" pitchFamily="34" charset="0"/>
              <a:buChar char="•"/>
            </a:pPr>
            <a:endParaRPr lang="en-GB" dirty="0">
              <a:latin typeface="Comic Sans MS" panose="030F0702030302020204" pitchFamily="66" charset="0"/>
            </a:endParaRPr>
          </a:p>
          <a:p>
            <a:r>
              <a:rPr lang="en-GB" sz="2400" b="1" u="sng" dirty="0" smtClean="0">
                <a:latin typeface="Comic Sans MS" panose="030F0702030302020204" pitchFamily="66" charset="0"/>
              </a:rPr>
              <a:t>Afforestation </a:t>
            </a:r>
            <a:r>
              <a:rPr lang="en-GB" sz="2400" dirty="0" smtClean="0">
                <a:latin typeface="Comic Sans MS" panose="030F0702030302020204" pitchFamily="66" charset="0"/>
              </a:rPr>
              <a:t>Advantages</a:t>
            </a:r>
          </a:p>
          <a:p>
            <a:pPr marL="285750" indent="-285750">
              <a:buFont typeface="Arial" panose="020B0604020202020204" pitchFamily="34" charset="0"/>
              <a:buChar char="•"/>
            </a:pPr>
            <a:r>
              <a:rPr lang="en-GB" dirty="0" smtClean="0">
                <a:latin typeface="Comic Sans MS" panose="030F0702030302020204" pitchFamily="66" charset="0"/>
              </a:rPr>
              <a:t>Trees blend well into and even improve the environment.</a:t>
            </a:r>
          </a:p>
          <a:p>
            <a:pPr marL="285750" indent="-285750">
              <a:buFont typeface="Arial" panose="020B0604020202020204" pitchFamily="34" charset="0"/>
              <a:buChar char="•"/>
            </a:pPr>
            <a:r>
              <a:rPr lang="en-GB" dirty="0" smtClean="0">
                <a:latin typeface="Comic Sans MS" panose="030F0702030302020204" pitchFamily="66" charset="0"/>
              </a:rPr>
              <a:t>Planting trees reduces global warming.</a:t>
            </a:r>
          </a:p>
          <a:p>
            <a:pPr marL="285750" indent="-285750">
              <a:buFont typeface="Arial" panose="020B0604020202020204" pitchFamily="34" charset="0"/>
              <a:buChar char="•"/>
            </a:pPr>
            <a:r>
              <a:rPr lang="en-GB" dirty="0" smtClean="0">
                <a:latin typeface="Comic Sans MS" panose="030F0702030302020204" pitchFamily="66" charset="0"/>
              </a:rPr>
              <a:t>Planting trees does not interfere with the river’s natural cycle.</a:t>
            </a:r>
          </a:p>
          <a:p>
            <a:r>
              <a:rPr lang="en-GB" sz="2400" dirty="0" smtClean="0">
                <a:latin typeface="Comic Sans MS" panose="030F0702030302020204" pitchFamily="66" charset="0"/>
              </a:rPr>
              <a:t>Disadvantages.</a:t>
            </a:r>
          </a:p>
          <a:p>
            <a:pPr marL="285750" indent="-285750">
              <a:buFont typeface="Arial" panose="020B0604020202020204" pitchFamily="34" charset="0"/>
              <a:buChar char="•"/>
            </a:pPr>
            <a:r>
              <a:rPr lang="en-GB" dirty="0" smtClean="0">
                <a:latin typeface="Comic Sans MS" panose="030F0702030302020204" pitchFamily="66" charset="0"/>
              </a:rPr>
              <a:t>Trees take a long time to grow to maturity. Much damage can be caused by the time that they don.</a:t>
            </a:r>
          </a:p>
          <a:p>
            <a:pPr marL="285750" indent="-285750">
              <a:buFont typeface="Arial" panose="020B0604020202020204" pitchFamily="34" charset="0"/>
              <a:buChar char="•"/>
            </a:pPr>
            <a:r>
              <a:rPr lang="en-GB" dirty="0" smtClean="0">
                <a:latin typeface="Comic Sans MS" panose="030F0702030302020204" pitchFamily="66" charset="0"/>
              </a:rPr>
              <a:t>Planting trees will not reduce the risk of really heavy flooding.</a:t>
            </a:r>
          </a:p>
          <a:p>
            <a:endParaRPr lang="en-GB" dirty="0" smtClean="0">
              <a:latin typeface="Comic Sans MS" panose="030F0702030302020204" pitchFamily="66" charset="0"/>
            </a:endParaRPr>
          </a:p>
          <a:p>
            <a:pPr marL="285750" indent="-285750">
              <a:buFont typeface="Arial" panose="020B0604020202020204" pitchFamily="34" charset="0"/>
              <a:buChar char="•"/>
            </a:pPr>
            <a:endParaRPr lang="en-GB" dirty="0">
              <a:latin typeface="Comic Sans MS" panose="030F0702030302020204" pitchFamily="66" charset="0"/>
            </a:endParaRPr>
          </a:p>
        </p:txBody>
      </p:sp>
    </p:spTree>
    <p:extLst>
      <p:ext uri="{BB962C8B-B14F-4D97-AF65-F5344CB8AC3E}">
        <p14:creationId xmlns:p14="http://schemas.microsoft.com/office/powerpoint/2010/main" val="21071473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404664"/>
            <a:ext cx="8640960" cy="5078313"/>
          </a:xfrm>
          <a:prstGeom prst="rect">
            <a:avLst/>
          </a:prstGeom>
          <a:noFill/>
        </p:spPr>
        <p:txBody>
          <a:bodyPr wrap="square" rtlCol="0">
            <a:spAutoFit/>
          </a:bodyPr>
          <a:lstStyle/>
          <a:p>
            <a:r>
              <a:rPr lang="en-GB" sz="2400" b="1" u="sng" dirty="0" smtClean="0">
                <a:latin typeface="Comic Sans MS" panose="030F0702030302020204" pitchFamily="66" charset="0"/>
              </a:rPr>
              <a:t>Dredging </a:t>
            </a:r>
            <a:r>
              <a:rPr lang="en-GB" sz="2400" dirty="0" smtClean="0">
                <a:latin typeface="Comic Sans MS" panose="030F0702030302020204" pitchFamily="66" charset="0"/>
              </a:rPr>
              <a:t>Advantages-</a:t>
            </a:r>
          </a:p>
          <a:p>
            <a:pPr marL="342900" indent="-342900">
              <a:buFont typeface="Arial" panose="020B0604020202020204" pitchFamily="34" charset="0"/>
              <a:buChar char="•"/>
            </a:pPr>
            <a:r>
              <a:rPr lang="en-GB" dirty="0" smtClean="0">
                <a:latin typeface="Comic Sans MS" panose="030F0702030302020204" pitchFamily="66" charset="0"/>
              </a:rPr>
              <a:t>The effects of dredging are instantaneous. The river channel is deepened, therefore reducing the risk of flooding.</a:t>
            </a:r>
          </a:p>
          <a:p>
            <a:r>
              <a:rPr lang="en-GB" sz="2400" dirty="0" smtClean="0">
                <a:latin typeface="Comic Sans MS" panose="030F0702030302020204" pitchFamily="66" charset="0"/>
              </a:rPr>
              <a:t>Disadvantages-</a:t>
            </a:r>
          </a:p>
          <a:p>
            <a:pPr marL="285750" indent="-285750">
              <a:buFont typeface="Arial" panose="020B0604020202020204" pitchFamily="34" charset="0"/>
              <a:buChar char="•"/>
            </a:pPr>
            <a:r>
              <a:rPr lang="en-GB" dirty="0" smtClean="0">
                <a:latin typeface="Comic Sans MS" panose="030F0702030302020204" pitchFamily="66" charset="0"/>
              </a:rPr>
              <a:t>Dredging is very expensive.</a:t>
            </a:r>
          </a:p>
          <a:p>
            <a:pPr marL="285750" indent="-285750">
              <a:buFont typeface="Arial" panose="020B0604020202020204" pitchFamily="34" charset="0"/>
              <a:buChar char="•"/>
            </a:pPr>
            <a:r>
              <a:rPr lang="en-GB" dirty="0" smtClean="0">
                <a:latin typeface="Comic Sans MS" panose="030F0702030302020204" pitchFamily="66" charset="0"/>
              </a:rPr>
              <a:t>Dredging is noisy.</a:t>
            </a:r>
          </a:p>
          <a:p>
            <a:pPr marL="285750" indent="-285750">
              <a:buFont typeface="Arial" panose="020B0604020202020204" pitchFamily="34" charset="0"/>
              <a:buChar char="•"/>
            </a:pPr>
            <a:r>
              <a:rPr lang="en-GB" dirty="0" smtClean="0">
                <a:latin typeface="Comic Sans MS" panose="030F0702030302020204" pitchFamily="66" charset="0"/>
              </a:rPr>
              <a:t>The river soon re-fills up full of sediment, so the process has to be repeated often.</a:t>
            </a:r>
          </a:p>
          <a:p>
            <a:pPr marL="285750" indent="-285750">
              <a:buFont typeface="Arial" panose="020B0604020202020204" pitchFamily="34" charset="0"/>
              <a:buChar char="•"/>
            </a:pPr>
            <a:endParaRPr lang="en-GB" dirty="0">
              <a:latin typeface="Comic Sans MS" panose="030F0702030302020204" pitchFamily="66" charset="0"/>
            </a:endParaRPr>
          </a:p>
          <a:p>
            <a:pPr marL="285750" indent="-285750">
              <a:buFont typeface="Arial" panose="020B0604020202020204" pitchFamily="34" charset="0"/>
              <a:buChar char="•"/>
            </a:pPr>
            <a:endParaRPr lang="en-GB" dirty="0" smtClean="0">
              <a:latin typeface="Comic Sans MS" panose="030F0702030302020204" pitchFamily="66" charset="0"/>
            </a:endParaRPr>
          </a:p>
          <a:p>
            <a:pPr marL="285750" indent="-285750">
              <a:buFont typeface="Arial" panose="020B0604020202020204" pitchFamily="34" charset="0"/>
              <a:buChar char="•"/>
            </a:pPr>
            <a:r>
              <a:rPr lang="en-GB" b="1" dirty="0" smtClean="0">
                <a:latin typeface="Comic Sans MS" panose="030F0702030302020204" pitchFamily="66" charset="0"/>
              </a:rPr>
              <a:t>Overall hard engineering strategies are the most effective. Particularly, dams and barriers. However, they tend to be costly and can cause other problems. Some of which are very serious. In an ideal world using soft engineering would be best. These work in harmony with nature. They do not have an environmental effect. However, they are nowhere near as effective as hard engineering strategies.</a:t>
            </a:r>
          </a:p>
          <a:p>
            <a:endParaRPr lang="en-GB" sz="2400" dirty="0">
              <a:latin typeface="Comic Sans MS" panose="030F0702030302020204" pitchFamily="66" charset="0"/>
            </a:endParaRPr>
          </a:p>
        </p:txBody>
      </p:sp>
    </p:spTree>
    <p:extLst>
      <p:ext uri="{BB962C8B-B14F-4D97-AF65-F5344CB8AC3E}">
        <p14:creationId xmlns:p14="http://schemas.microsoft.com/office/powerpoint/2010/main" val="15721064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r>
              <a:rPr lang="en-GB" b="1" u="sng" dirty="0" smtClean="0"/>
              <a:t>Hard Engineering</a:t>
            </a:r>
            <a:endParaRPr lang="en-GB" b="1" u="sng" dirty="0"/>
          </a:p>
        </p:txBody>
      </p:sp>
      <p:sp>
        <p:nvSpPr>
          <p:cNvPr id="3" name="Content Placeholder 2"/>
          <p:cNvSpPr>
            <a:spLocks noGrp="1"/>
          </p:cNvSpPr>
          <p:nvPr>
            <p:ph idx="1"/>
          </p:nvPr>
        </p:nvSpPr>
        <p:spPr>
          <a:xfrm>
            <a:off x="467544" y="1844824"/>
            <a:ext cx="8229600" cy="1324743"/>
          </a:xfrm>
        </p:spPr>
        <p:style>
          <a:lnRef idx="1">
            <a:schemeClr val="accent4"/>
          </a:lnRef>
          <a:fillRef idx="2">
            <a:schemeClr val="accent4"/>
          </a:fillRef>
          <a:effectRef idx="1">
            <a:schemeClr val="accent4"/>
          </a:effectRef>
          <a:fontRef idx="minor">
            <a:schemeClr val="dk1"/>
          </a:fontRef>
        </p:style>
        <p:txBody>
          <a:bodyPr>
            <a:normAutofit fontScale="92500" lnSpcReduction="20000"/>
          </a:bodyPr>
          <a:lstStyle/>
          <a:p>
            <a:r>
              <a:rPr lang="en-GB" b="1" dirty="0" smtClean="0">
                <a:latin typeface="Comic Sans MS" panose="030F0702030302020204" pitchFamily="66" charset="0"/>
              </a:rPr>
              <a:t>Projects which use human-made structures to control a river and help prevent flooding</a:t>
            </a:r>
            <a:endParaRPr lang="en-GB" b="1" dirty="0">
              <a:latin typeface="Comic Sans MS" panose="030F0702030302020204" pitchFamily="66" charset="0"/>
            </a:endParaRPr>
          </a:p>
        </p:txBody>
      </p:sp>
      <p:sp>
        <p:nvSpPr>
          <p:cNvPr id="4" name="Rectangle 3"/>
          <p:cNvSpPr/>
          <p:nvPr/>
        </p:nvSpPr>
        <p:spPr>
          <a:xfrm>
            <a:off x="395536" y="3356992"/>
            <a:ext cx="8388424" cy="1938992"/>
          </a:xfrm>
          <a:prstGeom prst="rect">
            <a:avLst/>
          </a:prstGeom>
          <a:solidFill>
            <a:schemeClr val="accent1"/>
          </a:solidFill>
        </p:spPr>
        <p:txBody>
          <a:bodyPr wrap="square">
            <a:spAutoFit/>
          </a:bodyPr>
          <a:lstStyle/>
          <a:p>
            <a:r>
              <a:rPr lang="en-GB" sz="2400" b="1" dirty="0" smtClean="0">
                <a:latin typeface="Comic Sans MS" panose="030F0702030302020204" pitchFamily="66" charset="0"/>
              </a:rPr>
              <a:t>Hard engineering involves the building of entirely ARTIFICIAL structures using various materials such as rock, concrete and steel to reduce or stop the impact of river processes</a:t>
            </a:r>
            <a:r>
              <a:rPr lang="en-GB" sz="2400" b="1" dirty="0" smtClean="0"/>
              <a:t>.</a:t>
            </a:r>
            <a:br>
              <a:rPr lang="en-GB" sz="2400" b="1" dirty="0" smtClean="0"/>
            </a:br>
            <a:endParaRPr lang="en-GB" sz="2400" b="1" dirty="0"/>
          </a:p>
        </p:txBody>
      </p:sp>
    </p:spTree>
    <p:extLst>
      <p:ext uri="{BB962C8B-B14F-4D97-AF65-F5344CB8AC3E}">
        <p14:creationId xmlns:p14="http://schemas.microsoft.com/office/powerpoint/2010/main" val="4238816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2708920"/>
            <a:ext cx="8229600" cy="1324744"/>
          </a:xfrm>
        </p:spPr>
        <p:style>
          <a:lnRef idx="1">
            <a:schemeClr val="accent4"/>
          </a:lnRef>
          <a:fillRef idx="2">
            <a:schemeClr val="accent4"/>
          </a:fillRef>
          <a:effectRef idx="1">
            <a:schemeClr val="accent4"/>
          </a:effectRef>
          <a:fontRef idx="minor">
            <a:schemeClr val="dk1"/>
          </a:fontRef>
        </p:style>
        <p:txBody>
          <a:bodyPr/>
          <a:lstStyle/>
          <a:p>
            <a:r>
              <a:rPr lang="en-GB" b="1" dirty="0" smtClean="0"/>
              <a:t>Projects which work with the natural environment to help prevent flooding</a:t>
            </a:r>
            <a:endParaRPr lang="en-GB" b="1" dirty="0"/>
          </a:p>
        </p:txBody>
      </p:sp>
      <p:sp>
        <p:nvSpPr>
          <p:cNvPr id="5" name="Title 1"/>
          <p:cNvSpPr>
            <a:spLocks noGrp="1"/>
          </p:cNvSpPr>
          <p:nvPr>
            <p:ph type="title"/>
          </p:nvPr>
        </p:nvSpPr>
        <p:spPr>
          <a:xfrm>
            <a:off x="467544" y="1412776"/>
            <a:ext cx="8229600" cy="1143000"/>
          </a:xfrm>
        </p:spPr>
        <p:style>
          <a:lnRef idx="1">
            <a:schemeClr val="accent2"/>
          </a:lnRef>
          <a:fillRef idx="2">
            <a:schemeClr val="accent2"/>
          </a:fillRef>
          <a:effectRef idx="1">
            <a:schemeClr val="accent2"/>
          </a:effectRef>
          <a:fontRef idx="minor">
            <a:schemeClr val="dk1"/>
          </a:fontRef>
        </p:style>
        <p:txBody>
          <a:bodyPr/>
          <a:lstStyle/>
          <a:p>
            <a:r>
              <a:rPr lang="en-GB" b="1" u="sng" dirty="0" smtClean="0"/>
              <a:t>Soft Engineering</a:t>
            </a:r>
            <a:endParaRPr lang="en-GB" b="1" u="sng" dirty="0"/>
          </a:p>
        </p:txBody>
      </p:sp>
    </p:spTree>
    <p:extLst>
      <p:ext uri="{BB962C8B-B14F-4D97-AF65-F5344CB8AC3E}">
        <p14:creationId xmlns:p14="http://schemas.microsoft.com/office/powerpoint/2010/main" val="20785524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1"/>
          </a:solidFill>
        </p:spPr>
        <p:txBody>
          <a:bodyPr/>
          <a:lstStyle/>
          <a:p>
            <a:r>
              <a:rPr lang="en-GB" dirty="0" smtClean="0"/>
              <a:t>Independent Learning</a:t>
            </a:r>
            <a:endParaRPr lang="en-GB" dirty="0"/>
          </a:p>
        </p:txBody>
      </p:sp>
      <p:sp>
        <p:nvSpPr>
          <p:cNvPr id="3" name="Content Placeholder 2"/>
          <p:cNvSpPr>
            <a:spLocks noGrp="1"/>
          </p:cNvSpPr>
          <p:nvPr>
            <p:ph idx="1"/>
          </p:nvPr>
        </p:nvSpPr>
        <p:spPr/>
        <p:txBody>
          <a:bodyPr/>
          <a:lstStyle/>
          <a:p>
            <a:r>
              <a:rPr lang="en-GB" dirty="0" smtClean="0"/>
              <a:t>Now make two columns in your book. Label one column Soft Engineering and the other Hard engineering.  </a:t>
            </a:r>
          </a:p>
          <a:p>
            <a:r>
              <a:rPr lang="en-GB" dirty="0" smtClean="0"/>
              <a:t>Look at the next set of images and write them into the column that you think they should go.</a:t>
            </a:r>
            <a:endParaRPr lang="en-GB" dirty="0"/>
          </a:p>
        </p:txBody>
      </p:sp>
    </p:spTree>
    <p:extLst>
      <p:ext uri="{BB962C8B-B14F-4D97-AF65-F5344CB8AC3E}">
        <p14:creationId xmlns:p14="http://schemas.microsoft.com/office/powerpoint/2010/main" val="26306212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upload.wikimedia.org/wikipedia/commons/d/d4/Mt_Bold_Reservoir_Dam.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itle 1"/>
          <p:cNvSpPr txBox="1">
            <a:spLocks/>
          </p:cNvSpPr>
          <p:nvPr/>
        </p:nvSpPr>
        <p:spPr>
          <a:xfrm>
            <a:off x="3851920" y="5733256"/>
            <a:ext cx="4989240"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dirty="0" smtClean="0"/>
              <a:t>Dams &amp; Reservoirs</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
        <p:nvSpPr>
          <p:cNvPr id="2" name="Title 1"/>
          <p:cNvSpPr>
            <a:spLocks noGrp="1"/>
          </p:cNvSpPr>
          <p:nvPr>
            <p:ph type="title"/>
          </p:nvPr>
        </p:nvSpPr>
        <p:spPr/>
        <p:txBody>
          <a:bodyPr/>
          <a:lstStyle/>
          <a:p>
            <a:endParaRPr lang="en-GB"/>
          </a:p>
        </p:txBody>
      </p:sp>
    </p:spTree>
    <p:extLst>
      <p:ext uri="{BB962C8B-B14F-4D97-AF65-F5344CB8AC3E}">
        <p14:creationId xmlns:p14="http://schemas.microsoft.com/office/powerpoint/2010/main" val="6058076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a:p>
        </p:txBody>
      </p:sp>
      <p:sp>
        <p:nvSpPr>
          <p:cNvPr id="5" name="Title 4"/>
          <p:cNvSpPr>
            <a:spLocks noGrp="1"/>
          </p:cNvSpPr>
          <p:nvPr>
            <p:ph type="title"/>
          </p:nvPr>
        </p:nvSpPr>
        <p:spPr/>
        <p:txBody>
          <a:bodyPr/>
          <a:lstStyle/>
          <a:p>
            <a:endParaRPr lang="en-GB"/>
          </a:p>
        </p:txBody>
      </p:sp>
      <p:pic>
        <p:nvPicPr>
          <p:cNvPr id="19458" name="Picture 2" descr="http://web.mst.edu/~rogersda/levees/Mississippi%20Levee%20during%201973%20flood.jpg"/>
          <p:cNvPicPr>
            <a:picLocks noChangeAspect="1" noChangeArrowheads="1"/>
          </p:cNvPicPr>
          <p:nvPr/>
        </p:nvPicPr>
        <p:blipFill>
          <a:blip r:embed="rId2" cstate="print"/>
          <a:srcRect/>
          <a:stretch>
            <a:fillRect/>
          </a:stretch>
        </p:blipFill>
        <p:spPr bwMode="auto">
          <a:xfrm>
            <a:off x="-1" y="-99392"/>
            <a:ext cx="9213929" cy="7101408"/>
          </a:xfrm>
          <a:prstGeom prst="rect">
            <a:avLst/>
          </a:prstGeom>
          <a:noFill/>
        </p:spPr>
      </p:pic>
      <p:sp>
        <p:nvSpPr>
          <p:cNvPr id="8" name="Title 1"/>
          <p:cNvSpPr txBox="1">
            <a:spLocks/>
          </p:cNvSpPr>
          <p:nvPr/>
        </p:nvSpPr>
        <p:spPr>
          <a:xfrm>
            <a:off x="5724128" y="5733256"/>
            <a:ext cx="3117032"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noProof="0" dirty="0" smtClean="0"/>
              <a:t>Levees</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
        <p:nvSpPr>
          <p:cNvPr id="10" name="TextBox 9"/>
          <p:cNvSpPr txBox="1"/>
          <p:nvPr/>
        </p:nvSpPr>
        <p:spPr>
          <a:xfrm>
            <a:off x="3851920" y="5085184"/>
            <a:ext cx="5040560" cy="369332"/>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GB" b="1" i="1" dirty="0" smtClean="0"/>
              <a:t>Describe the photo &amp; explain how it works</a:t>
            </a:r>
            <a:endParaRPr lang="en-GB" b="1" i="1" dirty="0"/>
          </a:p>
        </p:txBody>
      </p:sp>
    </p:spTree>
    <p:extLst>
      <p:ext uri="{BB962C8B-B14F-4D97-AF65-F5344CB8AC3E}">
        <p14:creationId xmlns:p14="http://schemas.microsoft.com/office/powerpoint/2010/main" val="17572112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20482" name="Picture 2" descr="http://s0.geograph.org.uk/photos/17/53/175396_4ab433f9.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itle 1"/>
          <p:cNvSpPr txBox="1">
            <a:spLocks/>
          </p:cNvSpPr>
          <p:nvPr/>
        </p:nvSpPr>
        <p:spPr>
          <a:xfrm>
            <a:off x="4572000" y="5733256"/>
            <a:ext cx="4269160" cy="710952"/>
          </a:xfrm>
          <a:prstGeom prst="rect">
            <a:avLst/>
          </a:prstGeom>
        </p:spPr>
        <p:style>
          <a:lnRef idx="1">
            <a:schemeClr val="accent4"/>
          </a:lnRef>
          <a:fillRef idx="2">
            <a:schemeClr val="accent4"/>
          </a:fillRef>
          <a:effectRef idx="1">
            <a:schemeClr val="accent4"/>
          </a:effectRef>
          <a:fontRef idx="minor">
            <a:schemeClr val="dk1"/>
          </a:fontRef>
        </p:style>
        <p:txBody>
          <a:bodyPr vert="horz" lIns="91440" tIns="45720" rIns="91440" bIns="45720" rtlCol="0" anchor="ctr">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b="1" u="sng" dirty="0" smtClean="0"/>
              <a:t>Flood Barriers</a:t>
            </a:r>
            <a:endParaRPr kumimoji="0" lang="en-GB" sz="4400" b="1" i="0" u="sng" strike="noStrike" kern="1200" cap="none" spc="0" normalizeH="0" baseline="0" noProof="0" dirty="0" smtClean="0">
              <a:ln>
                <a:noFill/>
              </a:ln>
              <a:solidFill>
                <a:schemeClr val="dk1"/>
              </a:solidFill>
              <a:effectLst/>
              <a:uLnTx/>
              <a:uFillTx/>
              <a:latin typeface="+mn-lt"/>
              <a:ea typeface="+mn-ea"/>
              <a:cs typeface="+mn-cs"/>
            </a:endParaRPr>
          </a:p>
        </p:txBody>
      </p:sp>
    </p:spTree>
    <p:extLst>
      <p:ext uri="{BB962C8B-B14F-4D97-AF65-F5344CB8AC3E}">
        <p14:creationId xmlns:p14="http://schemas.microsoft.com/office/powerpoint/2010/main" val="2624504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ttp://b5media_b4.s3.amazonaws.com/65/files/2007/09/basel-novartis-e7u4.jpg"/>
          <p:cNvPicPr>
            <a:picLocks noChangeAspect="1" noChangeArrowheads="1"/>
          </p:cNvPicPr>
          <p:nvPr/>
        </p:nvPicPr>
        <p:blipFill>
          <a:blip r:embed="rId2" cstate="print"/>
          <a:srcRect/>
          <a:stretch>
            <a:fillRect/>
          </a:stretch>
        </p:blipFill>
        <p:spPr bwMode="auto">
          <a:xfrm>
            <a:off x="0" y="0"/>
            <a:ext cx="9153500" cy="6858000"/>
          </a:xfrm>
          <a:prstGeom prst="rect">
            <a:avLst/>
          </a:prstGeom>
          <a:noFill/>
        </p:spPr>
      </p:pic>
    </p:spTree>
    <p:extLst>
      <p:ext uri="{BB962C8B-B14F-4D97-AF65-F5344CB8AC3E}">
        <p14:creationId xmlns:p14="http://schemas.microsoft.com/office/powerpoint/2010/main" val="22034832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onlinegeography.wikispaces.com/file/view/FP%20Zoning.jpg/358462483/561x249/FP%20Zoning.jpg"/>
          <p:cNvPicPr>
            <a:picLocks noChangeAspect="1" noChangeArrowheads="1"/>
          </p:cNvPicPr>
          <p:nvPr/>
        </p:nvPicPr>
        <p:blipFill>
          <a:blip r:embed="rId2" cstate="print"/>
          <a:srcRect/>
          <a:stretch>
            <a:fillRect/>
          </a:stretch>
        </p:blipFill>
        <p:spPr bwMode="auto">
          <a:xfrm>
            <a:off x="285720" y="214290"/>
            <a:ext cx="8286808" cy="6286544"/>
          </a:xfrm>
          <a:prstGeom prst="rect">
            <a:avLst/>
          </a:prstGeom>
          <a:noFill/>
        </p:spPr>
      </p:pic>
      <p:sp>
        <p:nvSpPr>
          <p:cNvPr id="2" name="TextBox 1"/>
          <p:cNvSpPr txBox="1"/>
          <p:nvPr/>
        </p:nvSpPr>
        <p:spPr>
          <a:xfrm>
            <a:off x="4429124" y="4869160"/>
            <a:ext cx="3815284" cy="461665"/>
          </a:xfrm>
          <a:prstGeom prst="rect">
            <a:avLst/>
          </a:prstGeom>
          <a:solidFill>
            <a:schemeClr val="accent1"/>
          </a:solidFill>
        </p:spPr>
        <p:txBody>
          <a:bodyPr wrap="square" rtlCol="0">
            <a:spAutoFit/>
          </a:bodyPr>
          <a:lstStyle/>
          <a:p>
            <a:r>
              <a:rPr lang="en-GB" sz="2400" dirty="0" smtClean="0">
                <a:latin typeface="Comic Sans MS" panose="030F0702030302020204" pitchFamily="66" charset="0"/>
              </a:rPr>
              <a:t>Flood plain zoning</a:t>
            </a:r>
            <a:endParaRPr lang="en-GB" sz="2400" dirty="0">
              <a:latin typeface="Comic Sans MS" panose="030F0702030302020204" pitchFamily="66" charset="0"/>
            </a:endParaRPr>
          </a:p>
        </p:txBody>
      </p:sp>
    </p:spTree>
    <p:extLst>
      <p:ext uri="{BB962C8B-B14F-4D97-AF65-F5344CB8AC3E}">
        <p14:creationId xmlns:p14="http://schemas.microsoft.com/office/powerpoint/2010/main" val="99029402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TotalTime>
  <Words>502</Words>
  <Application>Microsoft Office PowerPoint</Application>
  <PresentationFormat>On-screen Show (4:3)</PresentationFormat>
  <Paragraphs>63</Paragraphs>
  <Slides>16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Comic Sans MS</vt:lpstr>
      <vt:lpstr>Office Theme</vt:lpstr>
      <vt:lpstr>PowerPoint Presentation</vt:lpstr>
      <vt:lpstr>Hard Engineering</vt:lpstr>
      <vt:lpstr>Soft Engineering</vt:lpstr>
      <vt:lpstr>Independent Learning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Redcar Community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anthonypearson</dc:creator>
  <cp:lastModifiedBy>PChristmas</cp:lastModifiedBy>
  <cp:revision>15</cp:revision>
  <dcterms:created xsi:type="dcterms:W3CDTF">2013-11-08T10:35:57Z</dcterms:created>
  <dcterms:modified xsi:type="dcterms:W3CDTF">2015-06-22T10:00:53Z</dcterms:modified>
</cp:coreProperties>
</file>